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2429"/>
    <a:srgbClr val="86C2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FF7F3-D9B1-374D-BCA9-E249F94ED532}" type="datetimeFigureOut">
              <a:rPr lang="en-US" smtClean="0"/>
              <a:t>8/8/17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334A2-766A-6941-ACBA-41B2700F8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6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334A2-766A-6941-ACBA-41B2700F8B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95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BA5AD-DEBA-5343-A9BA-4AEEF537321F}" type="datetime1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33EE-69C0-0247-A323-1F16E69CB7EE}" type="datetime1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28FA-9284-C44A-92D8-AAB3182E1DFD}" type="datetime1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25ED-7DCB-C844-AD7B-F598B2659D28}" type="datetime1">
              <a:rPr lang="en-US" smtClean="0"/>
              <a:t>8/8/17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24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D6244-07B7-E847-8E98-69E20CD96E1A}" type="datetime1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FB73-316A-4B41-9DA1-90FAEAC5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21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35D1-37B4-F94C-8831-9F3DFDA81D3B}" type="datetime1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FB73-316A-4B41-9DA1-90FAEAC5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39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987F-2924-C34D-8D3B-8994E1C0B266}" type="datetime1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FB73-316A-4B41-9DA1-90FAEAC5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86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412B4-DB9B-E14D-8486-62A04B45AC5B}" type="datetime1">
              <a:rPr lang="en-US" smtClean="0"/>
              <a:t>8/8/17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FB73-316A-4B41-9DA1-90FAEAC5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9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1D8BC-EBF5-FE4E-A65E-0B9D3576B755}" type="datetime1">
              <a:rPr lang="en-US" smtClean="0"/>
              <a:t>8/8/17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FB73-316A-4B41-9DA1-90FAEAC5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385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AC1F-0A45-874F-A9E8-DE1F0D5CF9AF}" type="datetime1">
              <a:rPr lang="en-US" smtClean="0"/>
              <a:t>8/8/17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FB73-316A-4B41-9DA1-90FAEAC5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46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A1BC-461D-3D4B-B300-40A44E8AC872}" type="datetime1">
              <a:rPr lang="en-US" smtClean="0"/>
              <a:t>8/8/17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FB73-316A-4B41-9DA1-90FAEAC5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82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F952-884F-3149-A5D8-E26193212045}" type="datetime1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628650" y="915372"/>
            <a:ext cx="7886700" cy="5269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628650" y="915988"/>
            <a:ext cx="7886700" cy="527050"/>
          </a:xfrm>
        </p:spPr>
        <p:txBody>
          <a:bodyPr>
            <a:normAutofit/>
          </a:bodyPr>
          <a:lstStyle>
            <a:lvl1pPr>
              <a:defRPr sz="1600">
                <a:ln>
                  <a:solidFill>
                    <a:schemeClr val="bg1">
                      <a:lumMod val="50000"/>
                    </a:schemeClr>
                  </a:solidFill>
                </a:ln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 smtClean="0"/>
              <a:t>Edit</a:t>
            </a:r>
            <a:endParaRPr lang="en-US" dirty="0" smtClean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5BF2F-0789-EA41-B5CD-C550DC4D216A}" type="datetime1">
              <a:rPr lang="en-US" smtClean="0"/>
              <a:t>8/8/17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FB73-316A-4B41-9DA1-90FAEAC5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4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B9992-E5E7-4A49-B2D0-945A52A643A2}" type="datetime1">
              <a:rPr lang="en-US" smtClean="0"/>
              <a:t>8/8/17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FB73-316A-4B41-9DA1-90FAEAC5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489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5C247-D264-EE4B-8CD4-8458CDCD467B}" type="datetime1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FB73-316A-4B41-9DA1-90FAEAC5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267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607BD-C5E0-A947-856B-D41277622A5D}" type="datetime1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FB73-316A-4B41-9DA1-90FAEAC5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90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60F3-0057-2440-ACD6-0FB5702D7098}" type="datetime1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66B64-D906-CE47-8DF1-D226BCDDFD80}" type="datetime1">
              <a:rPr lang="en-US" smtClean="0"/>
              <a:t>8/8/17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BBDBF-AD35-F64D-93F6-FF139ECE9E0A}" type="datetime1">
              <a:rPr lang="en-US" smtClean="0"/>
              <a:t>8/8/17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0744-C284-5C46-A91F-48397D4121D7}" type="datetime1">
              <a:rPr lang="en-US" smtClean="0"/>
              <a:t>8/8/17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13588-360A-B247-A2CC-09A0D43F9272}" type="datetime1">
              <a:rPr lang="en-US" smtClean="0"/>
              <a:t>8/8/17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9B8E-7575-DC4C-A155-BBED4547419C}" type="datetime1">
              <a:rPr lang="en-US" smtClean="0"/>
              <a:t>8/8/17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9B496-F1C6-B34E-84D2-DF7C6BDA9720}" type="datetime1">
              <a:rPr lang="en-US" smtClean="0"/>
              <a:t>8/8/17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26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65617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94E91-F3EE-3448-874E-058A3093FBBD}" type="datetime1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1B88B-AF27-9D4B-962E-C8A44A5F368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790213" y="108854"/>
            <a:ext cx="1126310" cy="52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0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C72429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rgbClr val="86C2EC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86C2EC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86C2EC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86C2EC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86C2EC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53D8A-A16F-9346-BD26-A323042404A8}" type="datetime1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FFB73-316A-4B41-9DA1-90FAEAC5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41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676" y="2790701"/>
            <a:ext cx="3541816" cy="612384"/>
          </a:xfrm>
        </p:spPr>
        <p:txBody>
          <a:bodyPr>
            <a:normAutofit/>
          </a:bodyPr>
          <a:lstStyle/>
          <a:p>
            <a:pPr algn="l"/>
            <a:r>
              <a:rPr lang="en-US" sz="3000" dirty="0" smtClean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rPr>
              <a:t>West Nile Ballers</a:t>
            </a:r>
            <a:endParaRPr lang="en-US" sz="3000" dirty="0">
              <a:solidFill>
                <a:srgbClr val="C72429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676" y="3495160"/>
            <a:ext cx="4539343" cy="566201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86C2EC"/>
                </a:solidFill>
              </a:rPr>
              <a:t>Friday, August 10</a:t>
            </a:r>
            <a:r>
              <a:rPr lang="en-US" baseline="30000" dirty="0" smtClean="0">
                <a:solidFill>
                  <a:srgbClr val="86C2EC"/>
                </a:solidFill>
              </a:rPr>
              <a:t>th</a:t>
            </a:r>
            <a:r>
              <a:rPr lang="en-US" dirty="0" smtClean="0">
                <a:solidFill>
                  <a:srgbClr val="86C2EC"/>
                </a:solidFill>
              </a:rPr>
              <a:t> 2017</a:t>
            </a:r>
            <a:endParaRPr lang="en-US" dirty="0">
              <a:solidFill>
                <a:srgbClr val="86C2E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213" y="108854"/>
            <a:ext cx="1126310" cy="528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6460"/>
          <a:stretch/>
        </p:blipFill>
        <p:spPr>
          <a:xfrm>
            <a:off x="4428856" y="1365418"/>
            <a:ext cx="4126491" cy="412716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81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26972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Recommendations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8650" y="856474"/>
            <a:ext cx="7672202" cy="3231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Based on our analysis, we recommend spraying in these areas</a:t>
            </a:r>
            <a:endParaRPr lang="en-US" sz="15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8650" y="2909456"/>
            <a:ext cx="8004711" cy="3212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747402" y="1332432"/>
            <a:ext cx="7767205" cy="338554"/>
            <a:chOff x="748145" y="1363209"/>
            <a:chExt cx="7767205" cy="338554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748145" y="1532486"/>
              <a:ext cx="77672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308158" y="1363209"/>
              <a:ext cx="264717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C72429"/>
                  </a:solidFill>
                  <a:latin typeface="Arial" charset="0"/>
                  <a:ea typeface="Arial" charset="0"/>
                  <a:cs typeface="Arial" charset="0"/>
                </a:rPr>
                <a:t>RATIONALE</a:t>
              </a:r>
              <a:endParaRPr lang="en-US" sz="1600" b="1" dirty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47401" y="1600641"/>
            <a:ext cx="3195205" cy="78483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rPr>
              <a:t>FINDING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rPr>
              <a:t>FINDING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rPr>
              <a:t>FINDING</a:t>
            </a:r>
          </a:p>
        </p:txBody>
      </p:sp>
    </p:spTree>
    <p:extLst>
      <p:ext uri="{BB962C8B-B14F-4D97-AF65-F5344CB8AC3E}">
        <p14:creationId xmlns:p14="http://schemas.microsoft.com/office/powerpoint/2010/main" val="1452966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47714"/>
            <a:ext cx="7886700" cy="526972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Questions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3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47714"/>
            <a:ext cx="7886700" cy="526972"/>
          </a:xfrm>
        </p:spPr>
        <p:txBody>
          <a:bodyPr/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Appendix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62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Agenda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391404"/>
              </p:ext>
            </p:extLst>
          </p:nvPr>
        </p:nvGraphicFramePr>
        <p:xfrm>
          <a:off x="628650" y="1770025"/>
          <a:ext cx="4513366" cy="30988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50228"/>
                <a:gridCol w="463138"/>
              </a:tblGrid>
              <a:tr h="6197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6197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6197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6197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6197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260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26972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Overview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48145" y="1894871"/>
            <a:ext cx="7767205" cy="80752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glow rad="50800">
              <a:srgbClr val="86C2EC"/>
            </a:glo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b="1" dirty="0" smtClean="0">
                <a:solidFill>
                  <a:srgbClr val="86C2EC"/>
                </a:solidFill>
                <a:latin typeface="Arial Narrow" charset="0"/>
                <a:ea typeface="Arial Narrow" charset="0"/>
                <a:cs typeface="Arial Narrow" charset="0"/>
              </a:rPr>
              <a:t>Predict where the City of Chicago should spray to prevent West Nile Outbreaks through an efficient and cost-effective approach</a:t>
            </a:r>
            <a:endParaRPr lang="en-US" b="1" dirty="0">
              <a:solidFill>
                <a:srgbClr val="86C2E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50" y="856474"/>
            <a:ext cx="7552707" cy="3231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Our team modeled the presence of West Nile to understand where it might develop next.</a:t>
            </a:r>
            <a:endParaRPr lang="en-US" sz="15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88398" y="1363209"/>
            <a:ext cx="7767205" cy="338554"/>
            <a:chOff x="748145" y="1363209"/>
            <a:chExt cx="7767205" cy="338554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748145" y="1532486"/>
              <a:ext cx="77672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08158" y="1363209"/>
              <a:ext cx="264717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C72429"/>
                  </a:solidFill>
                  <a:latin typeface="Arial" charset="0"/>
                  <a:ea typeface="Arial" charset="0"/>
                  <a:cs typeface="Arial" charset="0"/>
                </a:rPr>
                <a:t>THE CHALLENGE</a:t>
              </a:r>
              <a:endParaRPr lang="en-US" sz="1600" b="1" dirty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8398" y="2895501"/>
            <a:ext cx="7767205" cy="338554"/>
            <a:chOff x="748145" y="1363209"/>
            <a:chExt cx="7767205" cy="338554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48145" y="1532486"/>
              <a:ext cx="77672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308158" y="1363209"/>
              <a:ext cx="264717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C72429"/>
                  </a:solidFill>
                  <a:latin typeface="Arial" charset="0"/>
                  <a:ea typeface="Arial" charset="0"/>
                  <a:cs typeface="Arial" charset="0"/>
                </a:rPr>
                <a:t>THE APPROACH</a:t>
              </a:r>
              <a:endParaRPr lang="en-US" sz="1600" b="1" dirty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7" name="Pentagon 16"/>
          <p:cNvSpPr/>
          <p:nvPr/>
        </p:nvSpPr>
        <p:spPr>
          <a:xfrm>
            <a:off x="1234664" y="3283540"/>
            <a:ext cx="2743570" cy="422472"/>
          </a:xfrm>
          <a:prstGeom prst="homePlate">
            <a:avLst/>
          </a:prstGeom>
          <a:solidFill>
            <a:srgbClr val="C7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EXPLORATION</a:t>
            </a:r>
            <a:endParaRPr lang="en-US" sz="1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Pentagon 17"/>
          <p:cNvSpPr/>
          <p:nvPr/>
        </p:nvSpPr>
        <p:spPr>
          <a:xfrm>
            <a:off x="1234664" y="3863670"/>
            <a:ext cx="2743570" cy="422472"/>
          </a:xfrm>
          <a:prstGeom prst="homePlate">
            <a:avLst/>
          </a:prstGeom>
          <a:solidFill>
            <a:srgbClr val="C7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DATA CLEANING</a:t>
            </a:r>
            <a:endParaRPr lang="en-US" sz="1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Pentagon 18"/>
          <p:cNvSpPr/>
          <p:nvPr/>
        </p:nvSpPr>
        <p:spPr>
          <a:xfrm>
            <a:off x="1234664" y="4443800"/>
            <a:ext cx="2743570" cy="422472"/>
          </a:xfrm>
          <a:prstGeom prst="homePlate">
            <a:avLst/>
          </a:prstGeom>
          <a:solidFill>
            <a:srgbClr val="C7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FEATURE ENGINEERING</a:t>
            </a:r>
            <a:endParaRPr lang="en-US" sz="1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Pentagon 19"/>
          <p:cNvSpPr/>
          <p:nvPr/>
        </p:nvSpPr>
        <p:spPr>
          <a:xfrm>
            <a:off x="1234664" y="6184189"/>
            <a:ext cx="2743570" cy="422472"/>
          </a:xfrm>
          <a:prstGeom prst="homePlate">
            <a:avLst/>
          </a:prstGeom>
          <a:solidFill>
            <a:srgbClr val="C7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MODELING</a:t>
            </a:r>
            <a:endParaRPr lang="en-US" sz="1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Pentagon 20"/>
          <p:cNvSpPr/>
          <p:nvPr/>
        </p:nvSpPr>
        <p:spPr>
          <a:xfrm>
            <a:off x="1234664" y="5604060"/>
            <a:ext cx="2743570" cy="422472"/>
          </a:xfrm>
          <a:prstGeom prst="homePlate">
            <a:avLst/>
          </a:prstGeom>
          <a:solidFill>
            <a:srgbClr val="C7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ANALYSIS</a:t>
            </a:r>
            <a:endParaRPr lang="en-US" sz="1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Pentagon 21"/>
          <p:cNvSpPr/>
          <p:nvPr/>
        </p:nvSpPr>
        <p:spPr>
          <a:xfrm>
            <a:off x="1234664" y="5023930"/>
            <a:ext cx="2743570" cy="422472"/>
          </a:xfrm>
          <a:prstGeom prst="homePlate">
            <a:avLst/>
          </a:prstGeom>
          <a:solidFill>
            <a:srgbClr val="C7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INTERPRETATION</a:t>
            </a:r>
            <a:endParaRPr lang="en-US" sz="1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77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26972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Exploration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8650" y="856474"/>
            <a:ext cx="7552707" cy="3231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We uncovered some high level trends to help inform our approach and analysis</a:t>
            </a:r>
            <a:endParaRPr lang="en-US" sz="15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85112" y="1579418"/>
            <a:ext cx="4096245" cy="2315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28650" y="1635442"/>
            <a:ext cx="3195205" cy="78483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smtClean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rPr>
              <a:t>Key.Finding</a:t>
            </a:r>
            <a:r>
              <a:rPr lang="en-US" sz="1500" dirty="0" smtClean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rPr>
              <a:t> 1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rPr>
              <a:t>Key Finding 2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rPr>
              <a:t>Key Finding 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53045" y="4040663"/>
            <a:ext cx="4096245" cy="2315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12427" y="4340898"/>
            <a:ext cx="3195205" cy="78483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smtClean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rPr>
              <a:t>Key.Finding</a:t>
            </a:r>
            <a:r>
              <a:rPr lang="en-US" sz="1500" dirty="0" smtClean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rPr>
              <a:t> 1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rPr>
              <a:t>Key Finding 2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rPr>
              <a:t>Key Finding 3</a:t>
            </a:r>
          </a:p>
        </p:txBody>
      </p:sp>
    </p:spTree>
    <p:extLst>
      <p:ext uri="{BB962C8B-B14F-4D97-AF65-F5344CB8AC3E}">
        <p14:creationId xmlns:p14="http://schemas.microsoft.com/office/powerpoint/2010/main" val="272003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26972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Assumptions and Initial Steps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8650" y="856474"/>
            <a:ext cx="7552707" cy="3231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Based on our exploratory analysis, we made a few assumptions and hypotheses</a:t>
            </a:r>
            <a:endParaRPr lang="en-US" sz="15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8650" y="1383445"/>
            <a:ext cx="3836472" cy="48154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49284" y="1403762"/>
            <a:ext cx="3195205" cy="3231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86C2EC"/>
                </a:solidFill>
                <a:latin typeface="Arial" charset="0"/>
                <a:ea typeface="Arial" charset="0"/>
                <a:cs typeface="Arial" charset="0"/>
              </a:rPr>
              <a:t>ASSUMPTIONS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4905" y="1825859"/>
            <a:ext cx="3195205" cy="78483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rPr>
              <a:t>Assumption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rPr>
              <a:t>Assumption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rPr>
              <a:t>Assumption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85756" y="1383445"/>
            <a:ext cx="3836472" cy="48154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106390" y="1403762"/>
            <a:ext cx="3195205" cy="3231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86C2EC"/>
                </a:solidFill>
                <a:latin typeface="Arial" charset="0"/>
                <a:ea typeface="Arial" charset="0"/>
                <a:cs typeface="Arial" charset="0"/>
              </a:rPr>
              <a:t>HYPOTHESES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2011" y="1825859"/>
            <a:ext cx="3195205" cy="78483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rPr>
              <a:t>Hypothesis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rPr>
              <a:t>Hypothesis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500" dirty="0" smtClean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rPr>
              <a:t>Hypothesis</a:t>
            </a:r>
          </a:p>
        </p:txBody>
      </p:sp>
    </p:spTree>
    <p:extLst>
      <p:ext uri="{BB962C8B-B14F-4D97-AF65-F5344CB8AC3E}">
        <p14:creationId xmlns:p14="http://schemas.microsoft.com/office/powerpoint/2010/main" val="1300442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26972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Model Specification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8650" y="856474"/>
            <a:ext cx="7552707" cy="3231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Our team tested multiple models before settling on a best approach</a:t>
            </a:r>
            <a:endParaRPr lang="en-US" sz="15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 rot="16200000">
            <a:off x="-192964" y="1883399"/>
            <a:ext cx="1397001" cy="400110"/>
            <a:chOff x="3270566" y="1301656"/>
            <a:chExt cx="2722360" cy="400110"/>
          </a:xfrm>
        </p:grpSpPr>
        <p:cxnSp>
          <p:nvCxnSpPr>
            <p:cNvPr id="13" name="Straight Connector 12"/>
            <p:cNvCxnSpPr/>
            <p:nvPr/>
          </p:nvCxnSpPr>
          <p:spPr>
            <a:xfrm rot="5400000" flipV="1">
              <a:off x="4631746" y="140528"/>
              <a:ext cx="0" cy="2722360"/>
            </a:xfrm>
            <a:prstGeom prst="line">
              <a:avLst/>
            </a:prstGeom>
            <a:ln w="28575">
              <a:solidFill>
                <a:srgbClr val="86C2E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11995" y="1301656"/>
              <a:ext cx="149426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Ins="0" rtlCol="0" anchor="ctr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RANDOM FOREST</a:t>
              </a:r>
              <a:endParaRPr lang="en-US" sz="1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 rot="16200000">
            <a:off x="-192964" y="3453438"/>
            <a:ext cx="1397001" cy="553998"/>
            <a:chOff x="3270566" y="1224714"/>
            <a:chExt cx="2722360" cy="553998"/>
          </a:xfrm>
        </p:grpSpPr>
        <p:cxnSp>
          <p:nvCxnSpPr>
            <p:cNvPr id="20" name="Straight Connector 19"/>
            <p:cNvCxnSpPr/>
            <p:nvPr/>
          </p:nvCxnSpPr>
          <p:spPr>
            <a:xfrm rot="5400000" flipV="1">
              <a:off x="4631746" y="140528"/>
              <a:ext cx="0" cy="2722360"/>
            </a:xfrm>
            <a:prstGeom prst="line">
              <a:avLst/>
            </a:prstGeom>
            <a:ln w="28575">
              <a:solidFill>
                <a:srgbClr val="86C2E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664698" y="1224714"/>
              <a:ext cx="1988863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Ins="0" rtlCol="0" anchor="ctr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LOGISTIC REGRESSION</a:t>
              </a:r>
              <a:endParaRPr lang="en-US" sz="1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 rot="16200000">
            <a:off x="-192964" y="5273485"/>
            <a:ext cx="1397001" cy="246221"/>
            <a:chOff x="3270566" y="1378603"/>
            <a:chExt cx="2722360" cy="246221"/>
          </a:xfrm>
        </p:grpSpPr>
        <p:cxnSp>
          <p:nvCxnSpPr>
            <p:cNvPr id="23" name="Straight Connector 22"/>
            <p:cNvCxnSpPr/>
            <p:nvPr/>
          </p:nvCxnSpPr>
          <p:spPr>
            <a:xfrm rot="5400000" flipV="1">
              <a:off x="4631746" y="140528"/>
              <a:ext cx="0" cy="2722360"/>
            </a:xfrm>
            <a:prstGeom prst="line">
              <a:avLst/>
            </a:prstGeom>
            <a:ln w="28575">
              <a:solidFill>
                <a:srgbClr val="86C2E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664699" y="1378603"/>
              <a:ext cx="198886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Ins="0" rtlCol="0" anchor="ctr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XGBOOST</a:t>
              </a:r>
              <a:endParaRPr lang="en-US" sz="1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228537" y="4548249"/>
            <a:ext cx="8286813" cy="1808102"/>
          </a:xfrm>
          <a:prstGeom prst="rect">
            <a:avLst/>
          </a:prstGeom>
          <a:noFill/>
          <a:ln>
            <a:solidFill>
              <a:srgbClr val="C72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41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26972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Findings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8650" y="856474"/>
            <a:ext cx="7672202" cy="3231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Based on the performance of our model, our team identified </a:t>
            </a:r>
            <a:r>
              <a:rPr lang="en-US" sz="15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locations susceptible to WNV</a:t>
            </a:r>
            <a:endParaRPr lang="en-US" sz="15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8650" y="1452307"/>
            <a:ext cx="8004711" cy="2715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49284" y="4405282"/>
            <a:ext cx="3195205" cy="3231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1500" smtClean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rPr>
              <a:t>Important Features</a:t>
            </a:r>
            <a:endParaRPr lang="en-US" sz="1500" dirty="0" smtClean="0">
              <a:solidFill>
                <a:srgbClr val="C72429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72000" y="4440907"/>
            <a:ext cx="3195205" cy="3231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1500" dirty="0" smtClean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rPr>
              <a:t>Locations</a:t>
            </a:r>
          </a:p>
        </p:txBody>
      </p:sp>
    </p:spTree>
    <p:extLst>
      <p:ext uri="{BB962C8B-B14F-4D97-AF65-F5344CB8AC3E}">
        <p14:creationId xmlns:p14="http://schemas.microsoft.com/office/powerpoint/2010/main" val="1287268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26972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What does it mean?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8650" y="856474"/>
            <a:ext cx="7672202" cy="3231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Although locations may show West Nile, it might not be likely to break out</a:t>
            </a:r>
            <a:endParaRPr lang="en-US" sz="15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8650" y="1452307"/>
            <a:ext cx="8004711" cy="2715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49284" y="4405282"/>
            <a:ext cx="3195205" cy="3231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1500" dirty="0" smtClean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rPr>
              <a:t>Locations likely to get WNV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72000" y="4440907"/>
            <a:ext cx="3195205" cy="3231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1500" dirty="0" smtClean="0">
                <a:solidFill>
                  <a:srgbClr val="C72429"/>
                </a:solidFill>
                <a:latin typeface="Arial" charset="0"/>
                <a:ea typeface="Arial" charset="0"/>
                <a:cs typeface="Arial" charset="0"/>
              </a:rPr>
              <a:t>Where we actually need to spray</a:t>
            </a:r>
          </a:p>
        </p:txBody>
      </p:sp>
    </p:spTree>
    <p:extLst>
      <p:ext uri="{BB962C8B-B14F-4D97-AF65-F5344CB8AC3E}">
        <p14:creationId xmlns:p14="http://schemas.microsoft.com/office/powerpoint/2010/main" val="338597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26972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Costs and Benefits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B88B-AF27-9D4B-962E-C8A44A5F368D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8650" y="856474"/>
            <a:ext cx="7672202" cy="3231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Choosing locations to spray depends on the costs and benefits</a:t>
            </a:r>
            <a:endParaRPr lang="en-US" sz="15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8650" y="3681350"/>
            <a:ext cx="8004711" cy="2440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28650" y="1221863"/>
            <a:ext cx="7672202" cy="323165"/>
          </a:xfrm>
          <a:prstGeom prst="rect">
            <a:avLst/>
          </a:prstGeom>
          <a:solidFill>
            <a:srgbClr val="86C2EC"/>
          </a:solidFill>
        </p:spPr>
        <p:txBody>
          <a:bodyPr wrap="square" rIns="0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1500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Cost Breakdown</a:t>
            </a:r>
            <a:endParaRPr lang="en-US" sz="1500" b="1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8650" y="2131290"/>
            <a:ext cx="7672202" cy="323165"/>
          </a:xfrm>
          <a:prstGeom prst="rect">
            <a:avLst/>
          </a:prstGeom>
          <a:solidFill>
            <a:srgbClr val="86C2EC"/>
          </a:solidFill>
        </p:spPr>
        <p:txBody>
          <a:bodyPr wrap="square" rIns="0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15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Benefits Breakdown</a:t>
            </a:r>
          </a:p>
        </p:txBody>
      </p:sp>
    </p:spTree>
    <p:extLst>
      <p:ext uri="{BB962C8B-B14F-4D97-AF65-F5344CB8AC3E}">
        <p14:creationId xmlns:p14="http://schemas.microsoft.com/office/powerpoint/2010/main" val="1423047257"/>
      </p:ext>
    </p:extLst>
  </p:cSld>
  <p:clrMapOvr>
    <a:masterClrMapping/>
  </p:clrMapOvr>
</p:sld>
</file>

<file path=ppt/theme/theme1.xml><?xml version="1.0" encoding="utf-8"?>
<a:theme xmlns:a="http://schemas.openxmlformats.org/drawingml/2006/main" name="actualdefault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tualdefault" id="{AC4DCF24-A5E8-D240-A0D4-33D74297CBB2}" vid="{48F16344-E622-4948-AFE2-48A3F0652922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153</TotalTime>
  <Words>234</Words>
  <Application>Microsoft Macintosh PowerPoint</Application>
  <PresentationFormat>On-screen Show (4:3)</PresentationFormat>
  <Paragraphs>76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 Narrow</vt:lpstr>
      <vt:lpstr>Calibri</vt:lpstr>
      <vt:lpstr>Calibri Light</vt:lpstr>
      <vt:lpstr>Helvetica</vt:lpstr>
      <vt:lpstr>Wingdings</vt:lpstr>
      <vt:lpstr>Arial</vt:lpstr>
      <vt:lpstr>actualdefault</vt:lpstr>
      <vt:lpstr>Custom Design</vt:lpstr>
      <vt:lpstr>West Nile Ballers</vt:lpstr>
      <vt:lpstr>Agenda</vt:lpstr>
      <vt:lpstr>Overview</vt:lpstr>
      <vt:lpstr>Exploration</vt:lpstr>
      <vt:lpstr>Assumptions and Initial Steps</vt:lpstr>
      <vt:lpstr>Model Specification</vt:lpstr>
      <vt:lpstr>Findings</vt:lpstr>
      <vt:lpstr>What does it mean?</vt:lpstr>
      <vt:lpstr>Costs and Benefits</vt:lpstr>
      <vt:lpstr>Recommendations</vt:lpstr>
      <vt:lpstr>Questions</vt:lpstr>
      <vt:lpstr>Appendix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29</cp:revision>
  <dcterms:created xsi:type="dcterms:W3CDTF">2017-08-08T20:05:39Z</dcterms:created>
  <dcterms:modified xsi:type="dcterms:W3CDTF">2017-08-08T22:38:44Z</dcterms:modified>
</cp:coreProperties>
</file>